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5" r:id="rId18"/>
    <p:sldId id="276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1C37-98C9-B54A-A997-A41A2E950A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8ACA-BD9B-B043-81CB-9D071A84DD1E}" type="datetimeFigureOut">
              <a:rPr lang="en-US" smtClean="0"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ta-IN" sz="6000" dirty="0" smtClean="0"/>
              <a:t>GLUCOSE 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0" y="4751387"/>
            <a:ext cx="15240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</a:t>
            </a:r>
            <a:r>
              <a:rPr kumimoji="0" lang="ta-I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Petra Čulo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l1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274320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2057400"/>
          </a:xfrm>
        </p:spPr>
        <p:txBody>
          <a:bodyPr/>
          <a:lstStyle/>
          <a:p>
            <a:r>
              <a:rPr lang="ta-IN" dirty="0" smtClean="0"/>
              <a:t>Sugar was used in medicine to disguise the often- nauseating taste of other ingredients, to act as a binding agent for drugs, and as a medicine in itself. </a:t>
            </a:r>
          </a:p>
        </p:txBody>
      </p:sp>
      <p:pic>
        <p:nvPicPr>
          <p:cNvPr id="4" name="Picture 3" descr="sl. 10: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9400"/>
            <a:ext cx="3972791" cy="2819400"/>
          </a:xfrm>
          <a:prstGeom prst="rect">
            <a:avLst/>
          </a:prstGeom>
        </p:spPr>
      </p:pic>
      <p:pic>
        <p:nvPicPr>
          <p:cNvPr id="5" name="Picture 4" descr="sl.10: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8194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ta-IN" sz="2800" dirty="0" smtClean="0"/>
              <a:t>16</a:t>
            </a:r>
            <a:r>
              <a:rPr lang="ta-IN" sz="1100" dirty="0" smtClean="0"/>
              <a:t>th </a:t>
            </a:r>
            <a:r>
              <a:rPr lang="ta-IN" dirty="0" smtClean="0"/>
              <a:t>century </a:t>
            </a:r>
            <a:r>
              <a:rPr lang="en-US" dirty="0" smtClean="0"/>
              <a:t>–</a:t>
            </a:r>
            <a:r>
              <a:rPr lang="ta-IN" dirty="0" smtClean="0"/>
              <a:t> sugar become more popular</a:t>
            </a:r>
          </a:p>
          <a:p>
            <a:pPr>
              <a:buNone/>
            </a:pPr>
            <a:r>
              <a:rPr lang="ta-IN" dirty="0" smtClean="0"/>
              <a:t>(consumed in the newly popular drinks of tea, coffee, and chocolate) </a:t>
            </a:r>
          </a:p>
          <a:p>
            <a:r>
              <a:rPr lang="ta-IN" sz="2800" dirty="0" smtClean="0"/>
              <a:t>Sugar was also being used in sweet treats: syrup-covered, nuts and seeds, marzipan, cakes, and candies.</a:t>
            </a:r>
          </a:p>
        </p:txBody>
      </p:sp>
      <p:pic>
        <p:nvPicPr>
          <p:cNvPr id="4" name="Picture 3" descr="sl.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76601"/>
            <a:ext cx="3276600" cy="314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S</a:t>
            </a:r>
            <a:r>
              <a:rPr lang="ta-IN" dirty="0" smtClean="0"/>
              <a:t>lavery and Sugar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2209801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ta-IN" dirty="0" smtClean="0"/>
              <a:t>he prospect of deriving great welth from sugar cultivation was enough for: England, France, Holland, Prussia, Denmark, and Sweden</a:t>
            </a:r>
            <a:endParaRPr lang="en-US" dirty="0"/>
          </a:p>
        </p:txBody>
      </p:sp>
      <p:pic>
        <p:nvPicPr>
          <p:cNvPr id="4" name="Picture 3" descr="sl.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663841"/>
            <a:ext cx="4343400" cy="281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ta-IN" dirty="0"/>
              <a:t>T</a:t>
            </a:r>
            <a:r>
              <a:rPr lang="ta-IN" dirty="0" smtClean="0"/>
              <a:t>he rapidly expanding demand for sugar, the growing technology of sugar procesing, and the development of  new alcoholic drink, rum. </a:t>
            </a:r>
            <a:endParaRPr lang="en-US" dirty="0"/>
          </a:p>
        </p:txBody>
      </p:sp>
      <p:pic>
        <p:nvPicPr>
          <p:cNvPr id="4" name="Picture 3" descr="sl.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667000"/>
            <a:ext cx="55880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ta-IN" dirty="0" smtClean="0"/>
              <a:t>weet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17526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</a:t>
            </a:r>
            <a:r>
              <a:rPr lang="ta-IN" dirty="0" smtClean="0"/>
              <a:t>lucose is the most common of the simple sugars, which are sometimes called monosachaides (Latin word saccharum for sugar)</a:t>
            </a:r>
          </a:p>
          <a:p>
            <a:r>
              <a:rPr lang="ta-IN" dirty="0" smtClean="0"/>
              <a:t>A straight chain:</a:t>
            </a:r>
          </a:p>
          <a:p>
            <a:endParaRPr lang="en-US" dirty="0"/>
          </a:p>
        </p:txBody>
      </p:sp>
      <p:pic>
        <p:nvPicPr>
          <p:cNvPr id="4" name="Picture 3" descr="sl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21026"/>
            <a:ext cx="2066917" cy="3541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a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Fischer projection formula- a set of conventions that need not concern us give number to the carbon atoms, with carbon number 1 always drawn at the top.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l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9400"/>
            <a:ext cx="6781800" cy="386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2098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ta-IN" dirty="0" smtClean="0"/>
              <a:t>ructose (fruit sugar) has the same formula as glucose; C</a:t>
            </a:r>
            <a:r>
              <a:rPr lang="ta-IN" sz="1600" dirty="0" smtClean="0"/>
              <a:t>6</a:t>
            </a:r>
            <a:r>
              <a:rPr lang="ta-IN" dirty="0" smtClean="0"/>
              <a:t>H</a:t>
            </a:r>
            <a:r>
              <a:rPr lang="ta-IN" sz="1600" dirty="0" smtClean="0"/>
              <a:t>12</a:t>
            </a:r>
            <a:r>
              <a:rPr lang="ta-IN" dirty="0" smtClean="0"/>
              <a:t>O</a:t>
            </a:r>
            <a:r>
              <a:rPr lang="ta-IN" sz="1600" dirty="0" smtClean="0"/>
              <a:t>6, </a:t>
            </a:r>
            <a:r>
              <a:rPr lang="ta-IN" dirty="0" smtClean="0"/>
              <a:t>and also the same number and types of atoms found in glucose.</a:t>
            </a:r>
            <a:endParaRPr lang="en-US" sz="1600" dirty="0"/>
          </a:p>
        </p:txBody>
      </p:sp>
      <p:pic>
        <p:nvPicPr>
          <p:cNvPr id="4" name="Picture 3" descr="sl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14601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25908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ta-IN" dirty="0" smtClean="0"/>
              <a:t>ructose, find in fruit, but also in honey(honey is sweeter than sugar), which is about 38% fructose and 31%glucose, with another 10%of other sugars including sucrose.</a:t>
            </a:r>
          </a:p>
        </p:txBody>
      </p:sp>
      <p:pic>
        <p:nvPicPr>
          <p:cNvPr id="4" name="Picture 3" descr="sl17: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0400"/>
            <a:ext cx="3352800" cy="3352800"/>
          </a:xfrm>
          <a:prstGeom prst="rect">
            <a:avLst/>
          </a:prstGeom>
        </p:spPr>
      </p:pic>
      <p:pic>
        <p:nvPicPr>
          <p:cNvPr id="5" name="Picture 4" descr="al17: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ta-IN" dirty="0" smtClean="0"/>
              <a:t>weet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2667001"/>
          </a:xfrm>
        </p:spPr>
        <p:txBody>
          <a:bodyPr>
            <a:normAutofit lnSpcReduction="10000"/>
          </a:bodyPr>
          <a:lstStyle/>
          <a:p>
            <a:r>
              <a:rPr lang="ta-IN" dirty="0" smtClean="0"/>
              <a:t>Sweetness is one of the four principals tastes; the othar three are:</a:t>
            </a:r>
          </a:p>
          <a:p>
            <a:pPr>
              <a:buNone/>
            </a:pPr>
            <a:r>
              <a:rPr lang="ta-IN" dirty="0" smtClean="0"/>
              <a:t>1.Sourness</a:t>
            </a:r>
          </a:p>
          <a:p>
            <a:pPr>
              <a:buNone/>
            </a:pPr>
            <a:r>
              <a:rPr lang="ta-IN" dirty="0" smtClean="0"/>
              <a:t>2. Bitterness</a:t>
            </a:r>
          </a:p>
          <a:p>
            <a:pPr>
              <a:buNone/>
            </a:pPr>
            <a:r>
              <a:rPr lang="ta-IN" dirty="0" smtClean="0"/>
              <a:t>3. Saltiness</a:t>
            </a:r>
            <a:endParaRPr lang="en-US" dirty="0"/>
          </a:p>
        </p:txBody>
      </p:sp>
      <p:pic>
        <p:nvPicPr>
          <p:cNvPr id="4" name="Picture 3" descr="sl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66999"/>
            <a:ext cx="2438400" cy="368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5791200"/>
            <a:ext cx="1524000" cy="847164"/>
          </a:xfrm>
        </p:spPr>
        <p:txBody>
          <a:bodyPr/>
          <a:lstStyle/>
          <a:p>
            <a:r>
              <a:rPr lang="en-US" sz="1100" dirty="0" smtClean="0"/>
              <a:t>T</a:t>
            </a:r>
            <a:r>
              <a:rPr lang="ta-IN" sz="1100" dirty="0" smtClean="0"/>
              <a:t>hank you</a:t>
            </a:r>
            <a:endParaRPr lang="en-US" sz="1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4400" dirty="0" smtClean="0">
                <a:latin typeface="+mj-lt"/>
                <a:ea typeface="+mj-ea"/>
                <a:cs typeface="+mj-cs"/>
              </a:rPr>
              <a:t>THE END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828800"/>
          </a:xfrm>
        </p:spPr>
        <p:txBody>
          <a:bodyPr/>
          <a:lstStyle/>
          <a:p>
            <a:r>
              <a:rPr lang="ta-IN" dirty="0" smtClean="0"/>
              <a:t>Glucose is a major component of sucrose, the substance we  mean when we refer to sugar. </a:t>
            </a:r>
            <a:endParaRPr lang="en-US" dirty="0"/>
          </a:p>
        </p:txBody>
      </p:sp>
      <p:pic>
        <p:nvPicPr>
          <p:cNvPr id="5" name="Picture 4" descr="sl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1"/>
            <a:ext cx="5334000" cy="399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219200"/>
          </a:xfrm>
        </p:spPr>
        <p:txBody>
          <a:bodyPr/>
          <a:lstStyle/>
          <a:p>
            <a:pPr marL="514350" indent="-514350"/>
            <a:r>
              <a:rPr lang="ta-IN" dirty="0"/>
              <a:t>S</a:t>
            </a:r>
            <a:r>
              <a:rPr lang="ta-IN" dirty="0" smtClean="0"/>
              <a:t>pecific names of sugar:</a:t>
            </a:r>
          </a:p>
          <a:p>
            <a:pPr marL="1771650" lvl="3" indent="-514350"/>
            <a:r>
              <a:rPr lang="ta-IN" sz="2400" dirty="0" smtClean="0"/>
              <a:t>Cane sugar (South Pacific or southen India) </a:t>
            </a:r>
          </a:p>
          <a:p>
            <a:pPr marL="1771650" lvl="3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sl.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1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609600"/>
          </a:xfrm>
        </p:spPr>
        <p:txBody>
          <a:bodyPr>
            <a:normAutofit/>
          </a:bodyPr>
          <a:lstStyle/>
          <a:p>
            <a:pPr lvl="3"/>
            <a:r>
              <a:rPr lang="en-US" sz="2400" dirty="0" smtClean="0"/>
              <a:t>B</a:t>
            </a:r>
            <a:r>
              <a:rPr lang="ta-IN" sz="2400" dirty="0" smtClean="0"/>
              <a:t>eet sugar</a:t>
            </a:r>
            <a:endParaRPr lang="en-US" sz="2400" dirty="0"/>
          </a:p>
        </p:txBody>
      </p:sp>
      <p:pic>
        <p:nvPicPr>
          <p:cNvPr id="4" name="Picture 3" descr="sl.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17550"/>
            <a:ext cx="8128000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533400"/>
          </a:xfrm>
        </p:spPr>
        <p:txBody>
          <a:bodyPr>
            <a:normAutofit/>
          </a:bodyPr>
          <a:lstStyle/>
          <a:p>
            <a:pPr lvl="3"/>
            <a:r>
              <a:rPr lang="en-US" sz="2400" dirty="0" smtClean="0"/>
              <a:t>C</a:t>
            </a:r>
            <a:r>
              <a:rPr lang="ta-IN" sz="2400" dirty="0" smtClean="0"/>
              <a:t>orn sugar</a:t>
            </a:r>
            <a:endParaRPr lang="en-US" sz="2400" dirty="0"/>
          </a:p>
        </p:txBody>
      </p:sp>
      <p:pic>
        <p:nvPicPr>
          <p:cNvPr id="4" name="Picture 3" descr="sl.5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2743200" cy="41910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ta-IN" dirty="0" smtClean="0"/>
              <a:t>ugar also comes in a number of variations: </a:t>
            </a:r>
          </a:p>
          <a:p>
            <a:pPr lvl="1"/>
            <a:r>
              <a:rPr lang="en-US" dirty="0" smtClean="0"/>
              <a:t>B</a:t>
            </a:r>
            <a:r>
              <a:rPr lang="ta-IN" dirty="0" smtClean="0"/>
              <a:t>rown sugar</a:t>
            </a:r>
            <a:endParaRPr lang="en-US" dirty="0"/>
          </a:p>
        </p:txBody>
      </p:sp>
      <p:pic>
        <p:nvPicPr>
          <p:cNvPr id="4" name="Picture 3" descr="sl.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14400"/>
            <a:ext cx="5943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3200400" cy="914400"/>
          </a:xfrm>
        </p:spPr>
        <p:txBody>
          <a:bodyPr/>
          <a:lstStyle/>
          <a:p>
            <a:pPr lvl="1"/>
            <a:r>
              <a:rPr lang="en-US" dirty="0" smtClean="0"/>
              <a:t>W</a:t>
            </a:r>
            <a:r>
              <a:rPr lang="ta-IN" dirty="0" smtClean="0"/>
              <a:t>hite sugar </a:t>
            </a:r>
            <a:endParaRPr lang="en-US" dirty="0"/>
          </a:p>
        </p:txBody>
      </p:sp>
      <p:pic>
        <p:nvPicPr>
          <p:cNvPr id="4" name="Picture 3" descr="sl.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562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048000" cy="990600"/>
          </a:xfrm>
        </p:spPr>
        <p:txBody>
          <a:bodyPr/>
          <a:lstStyle/>
          <a:p>
            <a:pPr lvl="1"/>
            <a:r>
              <a:rPr lang="en-US" dirty="0" smtClean="0"/>
              <a:t>B</a:t>
            </a:r>
            <a:r>
              <a:rPr lang="ta-IN" dirty="0" smtClean="0"/>
              <a:t>erry sugar</a:t>
            </a:r>
            <a:endParaRPr lang="en-US" dirty="0"/>
          </a:p>
        </p:txBody>
      </p:sp>
      <p:pic>
        <p:nvPicPr>
          <p:cNvPr id="4" name="Picture 3" descr="sl.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4216400" cy="3657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066800"/>
            <a:ext cx="3733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ta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astor sugar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l 9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809999" cy="990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ta-IN" dirty="0" smtClean="0"/>
              <a:t>aw sugar</a:t>
            </a:r>
            <a:endParaRPr lang="en-US" dirty="0"/>
          </a:p>
        </p:txBody>
      </p:sp>
      <p:pic>
        <p:nvPicPr>
          <p:cNvPr id="4" name="Picture 3" descr="sl.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4724400" cy="3155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229100"/>
            <a:ext cx="380999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D</a:t>
            </a:r>
            <a:r>
              <a:rPr lang="ta-IN" sz="2400" dirty="0" smtClean="0"/>
              <a:t>emerar sugar</a:t>
            </a:r>
            <a:endParaRPr lang="en-US" sz="2400" dirty="0" smtClean="0"/>
          </a:p>
        </p:txBody>
      </p:sp>
      <p:pic>
        <p:nvPicPr>
          <p:cNvPr id="6" name="Picture 5" descr="sl.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3994100"/>
            <a:ext cx="3299460" cy="265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207</TotalTime>
  <Words>345</Words>
  <Application>Microsoft Macintosh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Folio</vt:lpstr>
      <vt:lpstr>GLUCOSE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Slavery and Sugar Cultivation</vt:lpstr>
      <vt:lpstr>Slide 13</vt:lpstr>
      <vt:lpstr>Sweet Chemistry</vt:lpstr>
      <vt:lpstr>Slide 15</vt:lpstr>
      <vt:lpstr>Slide 16</vt:lpstr>
      <vt:lpstr>Slide 17</vt:lpstr>
      <vt:lpstr>Sweet Taste</vt:lpstr>
      <vt:lpstr>Thank you</vt:lpstr>
    </vt:vector>
  </TitlesOfParts>
  <Company>AISZ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GLUCOSE </dc:title>
  <dc:creator>Petra  Čulo</dc:creator>
  <cp:lastModifiedBy>Petra  Čulo</cp:lastModifiedBy>
  <cp:revision>1</cp:revision>
  <dcterms:created xsi:type="dcterms:W3CDTF">2012-02-07T20:00:48Z</dcterms:created>
  <dcterms:modified xsi:type="dcterms:W3CDTF">2012-02-07T23:28:33Z</dcterms:modified>
</cp:coreProperties>
</file>